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sldIdLst>
    <p:sldId id="256" r:id="rId2"/>
    <p:sldId id="257" r:id="rId3"/>
    <p:sldId id="258" r:id="rId4"/>
    <p:sldId id="271" r:id="rId5"/>
    <p:sldId id="277" r:id="rId6"/>
    <p:sldId id="276" r:id="rId7"/>
    <p:sldId id="272" r:id="rId8"/>
    <p:sldId id="273" r:id="rId9"/>
    <p:sldId id="259" r:id="rId10"/>
    <p:sldId id="275" r:id="rId11"/>
    <p:sldId id="260" r:id="rId12"/>
    <p:sldId id="278" r:id="rId13"/>
    <p:sldId id="279" r:id="rId14"/>
    <p:sldId id="262" r:id="rId15"/>
    <p:sldId id="267" r:id="rId16"/>
    <p:sldId id="268" r:id="rId17"/>
    <p:sldId id="269" r:id="rId18"/>
    <p:sldId id="270" r:id="rId19"/>
    <p:sldId id="263" r:id="rId20"/>
    <p:sldId id="264" r:id="rId21"/>
    <p:sldId id="266" r:id="rId22"/>
    <p:sldId id="274" r:id="rId23"/>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snapToGrid="0">
      <p:cViewPr varScale="1">
        <p:scale>
          <a:sx n="70" d="100"/>
          <a:sy n="70"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4FB53E-761B-45BA-833E-2B8B1AAF579A}" type="datetimeFigureOut">
              <a:rPr lang="en-GB" smtClean="0"/>
              <a:t>01/10/2024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550269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4FB53E-761B-45BA-833E-2B8B1AAF579A}" type="datetimeFigureOut">
              <a:rPr lang="en-GB" smtClean="0"/>
              <a:t>01/10/2024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882849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4FB53E-761B-45BA-833E-2B8B1AAF579A}" type="datetimeFigureOut">
              <a:rPr lang="en-GB" smtClean="0"/>
              <a:t>01/10/2024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3394799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4FB53E-761B-45BA-833E-2B8B1AAF579A}" type="datetimeFigureOut">
              <a:rPr lang="en-GB" smtClean="0"/>
              <a:t>01/10/2024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1120637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4FB53E-761B-45BA-833E-2B8B1AAF579A}" type="datetimeFigureOut">
              <a:rPr lang="en-GB" smtClean="0"/>
              <a:t>01/10/2024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2904280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4FB53E-761B-45BA-833E-2B8B1AAF579A}" type="datetimeFigureOut">
              <a:rPr lang="en-GB" smtClean="0"/>
              <a:t>01/10/2024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2772082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4FB53E-761B-45BA-833E-2B8B1AAF579A}" type="datetimeFigureOut">
              <a:rPr lang="en-GB" smtClean="0"/>
              <a:t>01/10/2024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2462724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A4FB53E-761B-45BA-833E-2B8B1AAF579A}" type="datetimeFigureOut">
              <a:rPr lang="en-GB" smtClean="0"/>
              <a:t>01/10/2024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1460541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A4FB53E-761B-45BA-833E-2B8B1AAF579A}" type="datetimeFigureOut">
              <a:rPr lang="en-GB" smtClean="0"/>
              <a:t>01/10/2024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182414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4FB53E-761B-45BA-833E-2B8B1AAF579A}" type="datetimeFigureOut">
              <a:rPr lang="en-GB" smtClean="0"/>
              <a:t>01/10/2024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428106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4FB53E-761B-45BA-833E-2B8B1AAF579A}" type="datetimeFigureOut">
              <a:rPr lang="en-GB" smtClean="0"/>
              <a:t>01/10/2024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FC2BD4-E196-46BC-809D-BBFBF57154BE}"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2542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4FB53E-761B-45BA-833E-2B8B1AAF579A}" type="datetimeFigureOut">
              <a:rPr lang="en-GB" smtClean="0"/>
              <a:t>01/10/2024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1208642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4FB53E-761B-45BA-833E-2B8B1AAF579A}" type="datetimeFigureOut">
              <a:rPr lang="en-GB" smtClean="0"/>
              <a:t>01/10/2024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FC2BD4-E196-46BC-809D-BBFBF57154BE}"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54574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4FB53E-761B-45BA-833E-2B8B1AAF579A}" type="datetimeFigureOut">
              <a:rPr lang="en-GB" smtClean="0"/>
              <a:t>01/10/2024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2382110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4FB53E-761B-45BA-833E-2B8B1AAF579A}" type="datetimeFigureOut">
              <a:rPr lang="en-GB" smtClean="0"/>
              <a:t>01/10/2024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2697884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4FB53E-761B-45BA-833E-2B8B1AAF579A}" type="datetimeFigureOut">
              <a:rPr lang="en-GB" smtClean="0"/>
              <a:t>01/10/2024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FC2BD4-E196-46BC-809D-BBFBF57154BE}" type="slidenum">
              <a:rPr lang="en-GB" smtClean="0"/>
              <a:t>‹#›</a:t>
            </a:fld>
            <a:endParaRPr lang="en-GB"/>
          </a:p>
        </p:txBody>
      </p:sp>
    </p:spTree>
    <p:extLst>
      <p:ext uri="{BB962C8B-B14F-4D97-AF65-F5344CB8AC3E}">
        <p14:creationId xmlns:p14="http://schemas.microsoft.com/office/powerpoint/2010/main" val="3749867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4FB53E-761B-45BA-833E-2B8B1AAF579A}" type="datetimeFigureOut">
              <a:rPr lang="en-GB" smtClean="0"/>
              <a:t>01/10/2024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FFC2BD4-E196-46BC-809D-BBFBF57154BE}" type="slidenum">
              <a:rPr lang="en-GB" smtClean="0"/>
              <a:t>‹#›</a:t>
            </a:fld>
            <a:endParaRPr lang="en-GB"/>
          </a:p>
        </p:txBody>
      </p:sp>
    </p:spTree>
    <p:extLst>
      <p:ext uri="{BB962C8B-B14F-4D97-AF65-F5344CB8AC3E}">
        <p14:creationId xmlns:p14="http://schemas.microsoft.com/office/powerpoint/2010/main" val="46168361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3188380"/>
          </a:xfrm>
        </p:spPr>
        <p:txBody>
          <a:bodyPr/>
          <a:lstStyle/>
          <a:p>
            <a:r>
              <a:rPr lang="en-GB" dirty="0"/>
              <a:t/>
            </a:r>
            <a:br>
              <a:rPr lang="en-GB" dirty="0"/>
            </a:br>
            <a:r>
              <a:rPr lang="en-GB" dirty="0"/>
              <a:t>Safeguarding Twilight</a:t>
            </a:r>
          </a:p>
        </p:txBody>
      </p:sp>
      <p:sp>
        <p:nvSpPr>
          <p:cNvPr id="3" name="Subtitle 2"/>
          <p:cNvSpPr>
            <a:spLocks noGrp="1"/>
          </p:cNvSpPr>
          <p:nvPr>
            <p:ph type="subTitle" idx="1"/>
          </p:nvPr>
        </p:nvSpPr>
        <p:spPr/>
        <p:txBody>
          <a:bodyPr/>
          <a:lstStyle/>
          <a:p>
            <a:endParaRPr lang="en-GB" dirty="0"/>
          </a:p>
          <a:p>
            <a:endParaRPr lang="en-GB" dirty="0"/>
          </a:p>
        </p:txBody>
      </p:sp>
      <p:pic>
        <p:nvPicPr>
          <p:cNvPr id="5" name="Picture 4"/>
          <p:cNvPicPr>
            <a:picLocks noChangeAspect="1"/>
          </p:cNvPicPr>
          <p:nvPr/>
        </p:nvPicPr>
        <p:blipFill>
          <a:blip r:embed="rId2"/>
          <a:stretch>
            <a:fillRect/>
          </a:stretch>
        </p:blipFill>
        <p:spPr>
          <a:xfrm>
            <a:off x="811757" y="285374"/>
            <a:ext cx="8462245" cy="1771650"/>
          </a:xfrm>
          <a:prstGeom prst="rect">
            <a:avLst/>
          </a:prstGeom>
        </p:spPr>
      </p:pic>
    </p:spTree>
    <p:extLst>
      <p:ext uri="{BB962C8B-B14F-4D97-AF65-F5344CB8AC3E}">
        <p14:creationId xmlns:p14="http://schemas.microsoft.com/office/powerpoint/2010/main" val="3642498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23405"/>
            <a:ext cx="10617326" cy="4402183"/>
          </a:xfrm>
          <a:prstGeom prst="rect">
            <a:avLst/>
          </a:prstGeom>
        </p:spPr>
      </p:pic>
    </p:spTree>
    <p:extLst>
      <p:ext uri="{BB962C8B-B14F-4D97-AF65-F5344CB8AC3E}">
        <p14:creationId xmlns:p14="http://schemas.microsoft.com/office/powerpoint/2010/main" val="21913489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56165" y="670376"/>
            <a:ext cx="9655267" cy="5181784"/>
          </a:xfrm>
          <a:prstGeom prst="rect">
            <a:avLst/>
          </a:prstGeom>
        </p:spPr>
      </p:pic>
    </p:spTree>
    <p:extLst>
      <p:ext uri="{BB962C8B-B14F-4D97-AF65-F5344CB8AC3E}">
        <p14:creationId xmlns:p14="http://schemas.microsoft.com/office/powerpoint/2010/main" val="1568258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9618" y="636541"/>
            <a:ext cx="10615069" cy="6060569"/>
          </a:xfrm>
          <a:prstGeom prst="rect">
            <a:avLst/>
          </a:prstGeom>
        </p:spPr>
      </p:pic>
    </p:spTree>
    <p:extLst>
      <p:ext uri="{BB962C8B-B14F-4D97-AF65-F5344CB8AC3E}">
        <p14:creationId xmlns:p14="http://schemas.microsoft.com/office/powerpoint/2010/main" val="20575598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23888" y="222069"/>
            <a:ext cx="10819175" cy="6420348"/>
          </a:xfrm>
          <a:prstGeom prst="rect">
            <a:avLst/>
          </a:prstGeom>
        </p:spPr>
      </p:pic>
    </p:spTree>
    <p:extLst>
      <p:ext uri="{BB962C8B-B14F-4D97-AF65-F5344CB8AC3E}">
        <p14:creationId xmlns:p14="http://schemas.microsoft.com/office/powerpoint/2010/main" val="39041728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7017" y="182881"/>
            <a:ext cx="11025052" cy="6555641"/>
          </a:xfrm>
          <a:prstGeom prst="rect">
            <a:avLst/>
          </a:prstGeom>
        </p:spPr>
        <p:txBody>
          <a:bodyPr wrap="square">
            <a:spAutoFit/>
          </a:bodyPr>
          <a:lstStyle/>
          <a:p>
            <a:r>
              <a:rPr lang="en-GB" sz="2000" dirty="0">
                <a:solidFill>
                  <a:srgbClr val="FF0000"/>
                </a:solidFill>
              </a:rPr>
              <a:t>Part 1: </a:t>
            </a:r>
            <a:r>
              <a:rPr lang="en-GB" sz="2000" dirty="0"/>
              <a:t>Statutory guidance for schools – information for all school and college staff. Keeping Children Safe in Education (KCSIE) is statutory guidance from the Department for Education (</a:t>
            </a:r>
            <a:r>
              <a:rPr lang="en-GB" sz="2000" dirty="0" err="1"/>
              <a:t>DfE</a:t>
            </a:r>
            <a:r>
              <a:rPr lang="en-GB" sz="2000" dirty="0"/>
              <a:t>). It sets out the legal duties that govern all schools and colleges in England when carrying out their duties to safeguard and promote the welfare of children under the age of 18.</a:t>
            </a:r>
          </a:p>
          <a:p>
            <a:endParaRPr lang="en-GB" sz="2000" dirty="0"/>
          </a:p>
          <a:p>
            <a:r>
              <a:rPr lang="en-GB" sz="2000" dirty="0">
                <a:solidFill>
                  <a:srgbClr val="FF0000"/>
                </a:solidFill>
              </a:rPr>
              <a:t>Annex A: </a:t>
            </a:r>
            <a:r>
              <a:rPr lang="en-GB" sz="2000" dirty="0"/>
              <a:t>Safeguarding information for school and college staff</a:t>
            </a:r>
          </a:p>
          <a:p>
            <a:endParaRPr lang="en-GB" sz="2000" dirty="0"/>
          </a:p>
          <a:p>
            <a:r>
              <a:rPr lang="en-GB" sz="2000" dirty="0"/>
              <a:t>Annex A is a condensed version of Part one of Keeping children safe in</a:t>
            </a:r>
          </a:p>
          <a:p>
            <a:r>
              <a:rPr lang="en-GB" sz="2000" dirty="0"/>
              <a:t>education. It can be provided (instead of Part one) to those staff who do not</a:t>
            </a:r>
          </a:p>
          <a:p>
            <a:r>
              <a:rPr lang="en-GB" sz="2000" dirty="0"/>
              <a:t>directly work with children, if the governing body or proprietor think it will provide</a:t>
            </a:r>
          </a:p>
          <a:p>
            <a:r>
              <a:rPr lang="en-GB" sz="2000" dirty="0"/>
              <a:t>a better basis for those staff to promote the welfare and safeguard children. </a:t>
            </a:r>
          </a:p>
          <a:p>
            <a:endParaRPr lang="en-GB" sz="2000" dirty="0"/>
          </a:p>
          <a:p>
            <a:r>
              <a:rPr lang="en-GB" sz="2000" dirty="0">
                <a:solidFill>
                  <a:srgbClr val="FF0000"/>
                </a:solidFill>
              </a:rPr>
              <a:t>Annex B: </a:t>
            </a:r>
            <a:r>
              <a:rPr lang="en-GB" sz="2000" dirty="0"/>
              <a:t>contains important additional information about specific forms of abuse and safeguarding issues. School and college leaders and those staff who work directly with children should read this annex.</a:t>
            </a:r>
          </a:p>
          <a:p>
            <a:endParaRPr lang="en-GB" sz="2000" dirty="0"/>
          </a:p>
          <a:p>
            <a:r>
              <a:rPr lang="en-GB" sz="2000" dirty="0"/>
              <a:t>As per Part one of this guidance, if staff have any concerns about a child’s welfare, they should act on them immediately. They should follow their own organisation’s child protection policy and speak to the designated safeguarding lead (or deputy). Where a child is suffering, or is likely to suffer from harm, it is important that a referral to children’s social care (and if appropriate the police) is made immediately. </a:t>
            </a:r>
          </a:p>
        </p:txBody>
      </p:sp>
    </p:spTree>
    <p:extLst>
      <p:ext uri="{BB962C8B-B14F-4D97-AF65-F5344CB8AC3E}">
        <p14:creationId xmlns:p14="http://schemas.microsoft.com/office/powerpoint/2010/main" val="40068363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6642" y="214260"/>
            <a:ext cx="11674249" cy="6643740"/>
          </a:xfrm>
          <a:prstGeom prst="rect">
            <a:avLst/>
          </a:prstGeom>
        </p:spPr>
      </p:pic>
    </p:spTree>
    <p:extLst>
      <p:ext uri="{BB962C8B-B14F-4D97-AF65-F5344CB8AC3E}">
        <p14:creationId xmlns:p14="http://schemas.microsoft.com/office/powerpoint/2010/main" val="30913203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2844" y="256902"/>
            <a:ext cx="11551921" cy="6601098"/>
          </a:xfrm>
          <a:prstGeom prst="rect">
            <a:avLst/>
          </a:prstGeom>
        </p:spPr>
      </p:pic>
    </p:spTree>
    <p:extLst>
      <p:ext uri="{BB962C8B-B14F-4D97-AF65-F5344CB8AC3E}">
        <p14:creationId xmlns:p14="http://schemas.microsoft.com/office/powerpoint/2010/main" val="19423836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745" y="172375"/>
            <a:ext cx="5564232" cy="6685625"/>
          </a:xfrm>
          <a:prstGeom prst="rect">
            <a:avLst/>
          </a:prstGeom>
        </p:spPr>
      </p:pic>
      <p:pic>
        <p:nvPicPr>
          <p:cNvPr id="3" name="Picture 2"/>
          <p:cNvPicPr>
            <a:picLocks noChangeAspect="1"/>
          </p:cNvPicPr>
          <p:nvPr/>
        </p:nvPicPr>
        <p:blipFill>
          <a:blip r:embed="rId3"/>
          <a:stretch>
            <a:fillRect/>
          </a:stretch>
        </p:blipFill>
        <p:spPr>
          <a:xfrm>
            <a:off x="5995851" y="1050687"/>
            <a:ext cx="3322592" cy="5807313"/>
          </a:xfrm>
          <a:prstGeom prst="rect">
            <a:avLst/>
          </a:prstGeom>
        </p:spPr>
      </p:pic>
    </p:spTree>
    <p:extLst>
      <p:ext uri="{BB962C8B-B14F-4D97-AF65-F5344CB8AC3E}">
        <p14:creationId xmlns:p14="http://schemas.microsoft.com/office/powerpoint/2010/main" val="9179330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11370" y="1384132"/>
            <a:ext cx="9037804" cy="3318496"/>
          </a:xfrm>
          <a:prstGeom prst="rect">
            <a:avLst/>
          </a:prstGeom>
        </p:spPr>
      </p:pic>
    </p:spTree>
    <p:extLst>
      <p:ext uri="{BB962C8B-B14F-4D97-AF65-F5344CB8AC3E}">
        <p14:creationId xmlns:p14="http://schemas.microsoft.com/office/powerpoint/2010/main" val="20101857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05716" y="134894"/>
            <a:ext cx="9945461" cy="6448786"/>
          </a:xfrm>
          <a:prstGeom prst="rect">
            <a:avLst/>
          </a:prstGeom>
        </p:spPr>
      </p:pic>
    </p:spTree>
    <p:extLst>
      <p:ext uri="{BB962C8B-B14F-4D97-AF65-F5344CB8AC3E}">
        <p14:creationId xmlns:p14="http://schemas.microsoft.com/office/powerpoint/2010/main" val="5413208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Safer Working Practice</a:t>
            </a:r>
          </a:p>
        </p:txBody>
      </p:sp>
      <p:sp>
        <p:nvSpPr>
          <p:cNvPr id="3" name="Content Placeholder 2"/>
          <p:cNvSpPr>
            <a:spLocks noGrp="1"/>
          </p:cNvSpPr>
          <p:nvPr>
            <p:ph idx="1"/>
          </p:nvPr>
        </p:nvSpPr>
        <p:spPr>
          <a:xfrm>
            <a:off x="677334" y="1254035"/>
            <a:ext cx="9080620" cy="4787328"/>
          </a:xfrm>
        </p:spPr>
        <p:txBody>
          <a:bodyPr>
            <a:normAutofit/>
          </a:bodyPr>
          <a:lstStyle/>
          <a:p>
            <a:r>
              <a:rPr lang="en-GB" dirty="0"/>
              <a:t>It was initially issued as those working with children had expressed concern about their vulnerability and requested clearer advice about what constitutes illegal behaviour and what might be considered as misconduct. Education staff asked for practical guidance about which behaviours constitute safe practice and which behaviours should be avoided. This safe working practice document is NOT statutory guidance from the Department for Education (</a:t>
            </a:r>
            <a:r>
              <a:rPr lang="en-GB" dirty="0" err="1"/>
              <a:t>DfE</a:t>
            </a:r>
            <a:r>
              <a:rPr lang="en-GB" dirty="0"/>
              <a:t>); it is for employers, it is for employers, local authorities to decide whether to use this as the basis for their code of conduct / staff behaviour guidelines. </a:t>
            </a:r>
          </a:p>
          <a:p>
            <a:pPr marL="0" indent="0">
              <a:buNone/>
            </a:pPr>
            <a:endParaRPr lang="en-GB" dirty="0"/>
          </a:p>
          <a:p>
            <a:pPr marL="0" indent="0">
              <a:buNone/>
            </a:pPr>
            <a:r>
              <a:rPr lang="en-GB" dirty="0"/>
              <a:t>	Adults have a crucial role to play in the lives of children.</a:t>
            </a:r>
          </a:p>
          <a:p>
            <a:r>
              <a:rPr lang="en-GB" dirty="0"/>
              <a:t>This guidance has been produced to help them establish the safest possible learning and working environments which safeguard children and reduce the risk of them being falsely accused of improper or unprofessional conduct.</a:t>
            </a:r>
          </a:p>
          <a:p>
            <a:endParaRPr lang="en-GB" dirty="0"/>
          </a:p>
          <a:p>
            <a:endParaRPr lang="en-GB" dirty="0"/>
          </a:p>
        </p:txBody>
      </p:sp>
    </p:spTree>
    <p:extLst>
      <p:ext uri="{BB962C8B-B14F-4D97-AF65-F5344CB8AC3E}">
        <p14:creationId xmlns:p14="http://schemas.microsoft.com/office/powerpoint/2010/main" val="22138022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10439157" cy="1193074"/>
          </a:xfrm>
        </p:spPr>
        <p:txBody>
          <a:bodyPr/>
          <a:lstStyle/>
          <a:p>
            <a:r>
              <a:rPr lang="en-GB" dirty="0"/>
              <a:t>Underpinning principles – code of conduct </a:t>
            </a:r>
          </a:p>
        </p:txBody>
      </p:sp>
      <p:sp>
        <p:nvSpPr>
          <p:cNvPr id="3" name="Content Placeholder 2"/>
          <p:cNvSpPr>
            <a:spLocks noGrp="1"/>
          </p:cNvSpPr>
          <p:nvPr>
            <p:ph idx="1"/>
          </p:nvPr>
        </p:nvSpPr>
        <p:spPr>
          <a:xfrm>
            <a:off x="300446" y="1201783"/>
            <a:ext cx="11495314" cy="4839579"/>
          </a:xfrm>
        </p:spPr>
        <p:txBody>
          <a:bodyPr>
            <a:normAutofit fontScale="77500" lnSpcReduction="20000"/>
          </a:bodyPr>
          <a:lstStyle/>
          <a:p>
            <a:r>
              <a:rPr lang="en-GB" dirty="0"/>
              <a:t>The welfare of the child is paramount</a:t>
            </a:r>
          </a:p>
          <a:p>
            <a:r>
              <a:rPr lang="en-GB" dirty="0"/>
              <a:t>Staff should understand their responsibilities to safeguard and promote the welfare of pupils</a:t>
            </a:r>
          </a:p>
          <a:p>
            <a:r>
              <a:rPr lang="en-GB" dirty="0"/>
              <a:t>Staff are responsible for their own actions and behaviour and should avoid any conduct which would lead any reasonable person to question their motivation and intentions.</a:t>
            </a:r>
          </a:p>
          <a:p>
            <a:r>
              <a:rPr lang="en-GB" dirty="0"/>
              <a:t>Staff should work, and be seen to work, in an open and transparent way including self reporting if their conduct or behaviour falls short of these guiding principles.</a:t>
            </a:r>
          </a:p>
          <a:p>
            <a:r>
              <a:rPr lang="en-GB" dirty="0"/>
              <a:t>Staff should acknowledge that deliberately invented/malicious allegations are extremely rare and that all concerns should be reported and recorded</a:t>
            </a:r>
          </a:p>
          <a:p>
            <a:r>
              <a:rPr lang="en-GB" dirty="0"/>
              <a:t>Staff should discuss and/or take advice promptly from their line manager if they have acted in a way which may give rise to concern</a:t>
            </a:r>
          </a:p>
          <a:p>
            <a:r>
              <a:rPr lang="en-GB" dirty="0"/>
              <a:t>Staff should apply the same professional standards regardless of culture, disability, gender, language, racial origin, religious belief and sexual orientation</a:t>
            </a:r>
          </a:p>
          <a:p>
            <a:r>
              <a:rPr lang="en-GB" dirty="0"/>
              <a:t>Staff should not consume or be under the influence of alcohol or any substance, including prescribed medication, which may affect their ability to care for children</a:t>
            </a:r>
          </a:p>
          <a:p>
            <a:r>
              <a:rPr lang="en-GB" dirty="0"/>
              <a:t>Staff should be aware that breaches of the law and other professional guidelines could result in disciplinary action being taken against them, criminal action and/or other proceedings including barring by the Disclosure &amp; Barring Service (DBS) from working in regulated activity, or for acts of serious misconduct prohibition from teaching by the Teaching Regulation Agency</a:t>
            </a:r>
          </a:p>
          <a:p>
            <a:r>
              <a:rPr lang="en-GB" dirty="0"/>
              <a:t>Staff and managers should continually monitor and review practice to ensure this guidance is followed</a:t>
            </a:r>
          </a:p>
          <a:p>
            <a:r>
              <a:rPr lang="en-GB" dirty="0"/>
              <a:t>Staff should be aware of and understand their establishment’s child protection policy, arrangements for managing allegations against staff, staff behaviour policy, whistleblowing procedure and the procedures of the relevant Multi-agency Partnership (MAP).</a:t>
            </a:r>
          </a:p>
        </p:txBody>
      </p:sp>
    </p:spTree>
    <p:extLst>
      <p:ext uri="{BB962C8B-B14F-4D97-AF65-F5344CB8AC3E}">
        <p14:creationId xmlns:p14="http://schemas.microsoft.com/office/powerpoint/2010/main" val="32837622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Whistleblowing </a:t>
            </a:r>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23857168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Whistleblowing Policy – Leeds Model Policy</a:t>
            </a:r>
          </a:p>
        </p:txBody>
      </p:sp>
      <p:sp>
        <p:nvSpPr>
          <p:cNvPr id="3" name="Content Placeholder 2"/>
          <p:cNvSpPr>
            <a:spLocks noGrp="1"/>
          </p:cNvSpPr>
          <p:nvPr>
            <p:ph idx="1"/>
          </p:nvPr>
        </p:nvSpPr>
        <p:spPr/>
        <p:txBody>
          <a:bodyPr/>
          <a:lstStyle/>
          <a:p>
            <a:r>
              <a:rPr lang="en-GB" sz="2000" dirty="0"/>
              <a:t>This policy sets out the principles that enable you to raise concerns about a danger, risk, malpractice or wrongdoing that affects others, without fear of adverse consequences such as harassment or victimisation. </a:t>
            </a:r>
          </a:p>
          <a:p>
            <a:endParaRPr lang="en-GB" dirty="0"/>
          </a:p>
        </p:txBody>
      </p:sp>
    </p:spTree>
    <p:extLst>
      <p:ext uri="{BB962C8B-B14F-4D97-AF65-F5344CB8AC3E}">
        <p14:creationId xmlns:p14="http://schemas.microsoft.com/office/powerpoint/2010/main" val="41279538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4223"/>
          </a:xfrm>
        </p:spPr>
        <p:txBody>
          <a:bodyPr>
            <a:normAutofit fontScale="90000"/>
          </a:bodyPr>
          <a:lstStyle/>
          <a:p>
            <a:r>
              <a:rPr lang="en-GB" sz="2700" dirty="0"/>
              <a:t/>
            </a:r>
            <a:br>
              <a:rPr lang="en-GB" sz="2700" dirty="0"/>
            </a:br>
            <a:r>
              <a:rPr lang="en-GB" sz="2700" dirty="0"/>
              <a:t>Concerns to be reported under this policy may relate to something which involves an issue in the 	public interest and which you have reasonable belief to be true, for example where:</a:t>
            </a:r>
            <a:r>
              <a:rPr lang="en-GB" dirty="0"/>
              <a:t/>
            </a:r>
            <a:br>
              <a:rPr lang="en-GB" dirty="0"/>
            </a:br>
            <a:endParaRPr lang="en-GB" dirty="0"/>
          </a:p>
        </p:txBody>
      </p:sp>
      <p:sp>
        <p:nvSpPr>
          <p:cNvPr id="3" name="Content Placeholder 2"/>
          <p:cNvSpPr>
            <a:spLocks noGrp="1"/>
          </p:cNvSpPr>
          <p:nvPr>
            <p:ph idx="1"/>
          </p:nvPr>
        </p:nvSpPr>
        <p:spPr>
          <a:xfrm>
            <a:off x="838200" y="2037806"/>
            <a:ext cx="10515600" cy="4519748"/>
          </a:xfrm>
        </p:spPr>
        <p:txBody>
          <a:bodyPr>
            <a:normAutofit fontScale="62500" lnSpcReduction="20000"/>
          </a:bodyPr>
          <a:lstStyle/>
          <a:p>
            <a:pPr marL="457200" lvl="1" indent="0">
              <a:buNone/>
            </a:pPr>
            <a:r>
              <a:rPr lang="en-GB" sz="2900" dirty="0"/>
              <a:t>•	a criminal offence has been committed, is being committed or is likely to be committed;</a:t>
            </a:r>
          </a:p>
          <a:p>
            <a:r>
              <a:rPr lang="en-GB" sz="2900" dirty="0"/>
              <a:t>•	a person has failed, is failing or is likely to fail to comply with any legal obligation to which 	       that person is subject;</a:t>
            </a:r>
          </a:p>
          <a:p>
            <a:r>
              <a:rPr lang="en-GB" sz="2900" dirty="0"/>
              <a:t>•	is against the school’s Contract Procedure Rules, Financial Procedure Rules or other    	    		policies;</a:t>
            </a:r>
          </a:p>
          <a:p>
            <a:r>
              <a:rPr lang="en-GB" sz="2900" dirty="0"/>
              <a:t>•	falls below established standards or practice; </a:t>
            </a:r>
          </a:p>
          <a:p>
            <a:r>
              <a:rPr lang="en-GB" sz="2900" dirty="0"/>
              <a:t>•	amounts to improper conduct, including serious misuse or abuse of authority;</a:t>
            </a:r>
          </a:p>
          <a:p>
            <a:r>
              <a:rPr lang="en-GB" sz="2900" dirty="0"/>
              <a:t>•	a miscarriage of justice has occurred, is occurring or is likely to occurs;</a:t>
            </a:r>
          </a:p>
          <a:p>
            <a:r>
              <a:rPr lang="en-GB" sz="2900" dirty="0"/>
              <a:t>•	the health and safety of any individual had been, is being or is likely to be endangered;</a:t>
            </a:r>
          </a:p>
          <a:p>
            <a:r>
              <a:rPr lang="en-GB" sz="2900" dirty="0"/>
              <a:t>•	the environment has been, is being or is likely to be damaged</a:t>
            </a:r>
          </a:p>
          <a:p>
            <a:r>
              <a:rPr lang="en-GB" sz="2900" dirty="0"/>
              <a:t>•	mismanagement of funds has occurred, is occurring or is likely to occur; or</a:t>
            </a:r>
          </a:p>
          <a:p>
            <a:r>
              <a:rPr lang="en-GB" sz="2900" dirty="0"/>
              <a:t>•	the information tending to show any of the above is being or is likely to be concealed.</a:t>
            </a:r>
          </a:p>
          <a:p>
            <a:endParaRPr lang="en-GB" dirty="0"/>
          </a:p>
        </p:txBody>
      </p:sp>
    </p:spTree>
    <p:extLst>
      <p:ext uri="{BB962C8B-B14F-4D97-AF65-F5344CB8AC3E}">
        <p14:creationId xmlns:p14="http://schemas.microsoft.com/office/powerpoint/2010/main" val="29770139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Who to report to?</a:t>
            </a:r>
          </a:p>
        </p:txBody>
      </p:sp>
      <p:sp>
        <p:nvSpPr>
          <p:cNvPr id="3" name="Content Placeholder 2"/>
          <p:cNvSpPr>
            <a:spLocks noGrp="1"/>
          </p:cNvSpPr>
          <p:nvPr>
            <p:ph idx="1"/>
          </p:nvPr>
        </p:nvSpPr>
        <p:spPr/>
        <p:txBody>
          <a:bodyPr>
            <a:normAutofit/>
          </a:bodyPr>
          <a:lstStyle/>
          <a:p>
            <a:r>
              <a:rPr lang="en-GB" sz="2000" dirty="0"/>
              <a:t>As a first step, you should normally raise concerns with your immediate manager or other appropriate manager. This depends, however, on the seriousness and sensitivity of the issues involved and who is thought to be involved in the malpractice. For example, if you believe that management is involved, you should contact the Head Teacher, the Governing Body or Internal Audit, Leeds City Council.</a:t>
            </a:r>
          </a:p>
        </p:txBody>
      </p:sp>
    </p:spTree>
    <p:extLst>
      <p:ext uri="{BB962C8B-B14F-4D97-AF65-F5344CB8AC3E}">
        <p14:creationId xmlns:p14="http://schemas.microsoft.com/office/powerpoint/2010/main" val="40024832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How will school respond?</a:t>
            </a:r>
          </a:p>
        </p:txBody>
      </p:sp>
      <p:sp>
        <p:nvSpPr>
          <p:cNvPr id="3" name="Content Placeholder 2"/>
          <p:cNvSpPr>
            <a:spLocks noGrp="1"/>
          </p:cNvSpPr>
          <p:nvPr>
            <p:ph idx="1"/>
          </p:nvPr>
        </p:nvSpPr>
        <p:spPr>
          <a:xfrm>
            <a:off x="391886" y="1825625"/>
            <a:ext cx="11312434" cy="4351338"/>
          </a:xfrm>
        </p:spPr>
        <p:txBody>
          <a:bodyPr>
            <a:normAutofit/>
          </a:bodyPr>
          <a:lstStyle/>
          <a:p>
            <a:r>
              <a:rPr lang="en-GB" dirty="0"/>
              <a:t>The action taken by the school will depend on the nature of the concern. The matters raised may:</a:t>
            </a:r>
          </a:p>
          <a:p>
            <a:r>
              <a:rPr lang="en-GB" dirty="0"/>
              <a:t>be investigated internally, (this is the most likely option)</a:t>
            </a:r>
          </a:p>
          <a:p>
            <a:r>
              <a:rPr lang="en-GB" dirty="0"/>
              <a:t>be referred to the Police</a:t>
            </a:r>
          </a:p>
          <a:p>
            <a:r>
              <a:rPr lang="en-GB" dirty="0"/>
              <a:t>be referred to the external auditor</a:t>
            </a:r>
          </a:p>
          <a:p>
            <a:r>
              <a:rPr lang="en-GB" dirty="0"/>
              <a:t>form the subject of an independent inquiry</a:t>
            </a:r>
          </a:p>
          <a:p>
            <a:r>
              <a:rPr lang="en-GB" dirty="0"/>
              <a:t>or any combination of the above</a:t>
            </a:r>
          </a:p>
          <a:p>
            <a:pPr marL="0" indent="0">
              <a:buNone/>
            </a:pPr>
            <a:endParaRPr lang="en-GB" dirty="0"/>
          </a:p>
          <a:p>
            <a:pPr marL="0" indent="0">
              <a:buNone/>
            </a:pPr>
            <a:r>
              <a:rPr lang="en-GB" dirty="0"/>
              <a:t>Within ten working days of a concern being received, where appropriate, the school will write to you.</a:t>
            </a:r>
          </a:p>
        </p:txBody>
      </p:sp>
    </p:spTree>
    <p:extLst>
      <p:ext uri="{BB962C8B-B14F-4D97-AF65-F5344CB8AC3E}">
        <p14:creationId xmlns:p14="http://schemas.microsoft.com/office/powerpoint/2010/main" val="39494724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Pupil Whistleblowing</a:t>
            </a:r>
          </a:p>
        </p:txBody>
      </p:sp>
      <p:sp>
        <p:nvSpPr>
          <p:cNvPr id="3" name="Content Placeholder 2"/>
          <p:cNvSpPr>
            <a:spLocks noGrp="1"/>
          </p:cNvSpPr>
          <p:nvPr>
            <p:ph idx="1"/>
          </p:nvPr>
        </p:nvSpPr>
        <p:spPr>
          <a:xfrm>
            <a:off x="838200" y="1825624"/>
            <a:ext cx="10515600" cy="4666615"/>
          </a:xfrm>
        </p:spPr>
        <p:txBody>
          <a:bodyPr>
            <a:normAutofit/>
          </a:bodyPr>
          <a:lstStyle/>
          <a:p>
            <a:r>
              <a:rPr lang="en-GB" sz="2000" dirty="0"/>
              <a:t>This policy is to use in regard to a pupil reporting a concern with regards to knowledge or information that a pupil/ parent/ other, is carrying a knife/ weapon/ displaying other activity that could cause injury/ harm to anyone in school. It also concerns pupils/ parents/ other making threats to harm another with a knife/ weapon/ any other activity that could cause injury/ harm to anyone. </a:t>
            </a:r>
          </a:p>
          <a:p>
            <a:r>
              <a:rPr lang="en-GB" sz="2000" dirty="0"/>
              <a:t>This procedure is not a substitute for normal Child Protection/ Safeguarding processes but an addition to them. Staff should always use the existing Cause For Concern (CFC) processes for raising concerns. This procedure is for the purpose of raising confidential information which protects the identity of pupils reporting concerns from others involved. The CFC is to be marked as ‘Confidential’ and staff then follow normal procedure. In the instance where people were at risk, the Police will be phoned ASAP. </a:t>
            </a:r>
          </a:p>
        </p:txBody>
      </p:sp>
    </p:spTree>
    <p:extLst>
      <p:ext uri="{BB962C8B-B14F-4D97-AF65-F5344CB8AC3E}">
        <p14:creationId xmlns:p14="http://schemas.microsoft.com/office/powerpoint/2010/main" val="5305062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Possible Dangers</a:t>
            </a:r>
          </a:p>
        </p:txBody>
      </p:sp>
      <p:sp>
        <p:nvSpPr>
          <p:cNvPr id="3" name="Content Placeholder 2"/>
          <p:cNvSpPr>
            <a:spLocks noGrp="1"/>
          </p:cNvSpPr>
          <p:nvPr>
            <p:ph idx="1"/>
          </p:nvPr>
        </p:nvSpPr>
        <p:spPr>
          <a:xfrm>
            <a:off x="418011" y="1825625"/>
            <a:ext cx="10935789" cy="4718866"/>
          </a:xfrm>
        </p:spPr>
        <p:txBody>
          <a:bodyPr>
            <a:normAutofit fontScale="92500" lnSpcReduction="10000"/>
          </a:bodyPr>
          <a:lstStyle/>
          <a:p>
            <a:r>
              <a:rPr lang="en-GB" sz="2000" dirty="0"/>
              <a:t>●	Knowledge / suspicion/ information/ rumour that a pupil/ pupils or others are or could be </a:t>
            </a:r>
            <a:r>
              <a:rPr lang="en-GB" sz="2000" dirty="0" smtClean="0"/>
              <a:t>		in possession </a:t>
            </a:r>
            <a:r>
              <a:rPr lang="en-GB" sz="2000" dirty="0"/>
              <a:t>of 	knives or weapons in school. This includes any other activity that </a:t>
            </a:r>
            <a:r>
              <a:rPr lang="en-GB" sz="2000" dirty="0" smtClean="0"/>
              <a:t>				could </a:t>
            </a:r>
            <a:r>
              <a:rPr lang="en-GB" sz="2000" dirty="0"/>
              <a:t>cause 	injury/ harm to others safety in 	school.</a:t>
            </a:r>
          </a:p>
          <a:p>
            <a:r>
              <a:rPr lang="en-GB" sz="2000" dirty="0"/>
              <a:t>●	Bullying with threats of violence towards yourself or other pupils involving knives/ </a:t>
            </a:r>
            <a:r>
              <a:rPr lang="en-GB" sz="2000" dirty="0" smtClean="0"/>
              <a:t>				weapons </a:t>
            </a:r>
            <a:r>
              <a:rPr lang="en-GB" sz="2000" dirty="0"/>
              <a:t>in 	school.</a:t>
            </a:r>
          </a:p>
          <a:p>
            <a:r>
              <a:rPr lang="en-GB" sz="2000" dirty="0"/>
              <a:t>●	Worries or fear for safety of yourself or others in school.</a:t>
            </a:r>
          </a:p>
          <a:p>
            <a:r>
              <a:rPr lang="en-GB" sz="2000" dirty="0"/>
              <a:t>●	Threats of violence towards anyone, from pupils in school involving knife/ weapons.</a:t>
            </a:r>
          </a:p>
          <a:p>
            <a:r>
              <a:rPr lang="en-GB" sz="2000" dirty="0"/>
              <a:t>●	Criminal activity, carrying a knife or weapon/ or drugs in school.</a:t>
            </a:r>
          </a:p>
          <a:p>
            <a:r>
              <a:rPr lang="en-GB" sz="2000" dirty="0"/>
              <a:t>●	Danger to Health and Safety of anyone in school. </a:t>
            </a:r>
          </a:p>
          <a:p>
            <a:r>
              <a:rPr lang="en-GB" sz="2000" dirty="0"/>
              <a:t>●	Child protection and/or safeguarding concerns related to knives/ weapons/ threats of </a:t>
            </a:r>
            <a:r>
              <a:rPr lang="en-GB" sz="2000" dirty="0" smtClean="0"/>
              <a:t>			violence in </a:t>
            </a:r>
            <a:r>
              <a:rPr lang="en-GB" sz="2000" dirty="0"/>
              <a:t>school OR </a:t>
            </a:r>
            <a:r>
              <a:rPr lang="en-GB" sz="2000" dirty="0" smtClean="0"/>
              <a:t>any activity </a:t>
            </a:r>
            <a:r>
              <a:rPr lang="en-GB" sz="2000" dirty="0"/>
              <a:t>deemed a threat to oneself/ others safety.</a:t>
            </a:r>
          </a:p>
          <a:p>
            <a:r>
              <a:rPr lang="en-GB" sz="2000" dirty="0"/>
              <a:t>●	Unauthorised disclosure of confidential information.</a:t>
            </a:r>
          </a:p>
          <a:p>
            <a:r>
              <a:rPr lang="en-GB" sz="2000" dirty="0"/>
              <a:t>●	The deliberate concealment of any of the above matters.</a:t>
            </a:r>
          </a:p>
          <a:p>
            <a:endParaRPr lang="en-GB" dirty="0"/>
          </a:p>
        </p:txBody>
      </p:sp>
    </p:spTree>
    <p:extLst>
      <p:ext uri="{BB962C8B-B14F-4D97-AF65-F5344CB8AC3E}">
        <p14:creationId xmlns:p14="http://schemas.microsoft.com/office/powerpoint/2010/main" val="40598808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a:t/>
            </a:r>
            <a:br>
              <a:rPr lang="en-GB" dirty="0"/>
            </a:br>
            <a:r>
              <a:rPr lang="en-GB" dirty="0"/>
              <a:t>Investigation and outcome</a:t>
            </a:r>
            <a:br>
              <a:rPr lang="en-GB" dirty="0"/>
            </a:br>
            <a:endParaRPr lang="en-GB" dirty="0"/>
          </a:p>
        </p:txBody>
      </p:sp>
      <p:sp>
        <p:nvSpPr>
          <p:cNvPr id="3" name="Content Placeholder 2"/>
          <p:cNvSpPr>
            <a:spLocks noGrp="1"/>
          </p:cNvSpPr>
          <p:nvPr>
            <p:ph idx="1"/>
          </p:nvPr>
        </p:nvSpPr>
        <p:spPr/>
        <p:txBody>
          <a:bodyPr/>
          <a:lstStyle/>
          <a:p>
            <a:r>
              <a:rPr lang="en-GB" sz="2000" dirty="0"/>
              <a:t>Once a pupil has raised a concern, the school will carry out an initial assessment to determine the scope of any investigation.</a:t>
            </a:r>
          </a:p>
          <a:p>
            <a:r>
              <a:rPr lang="en-GB" sz="2000" dirty="0"/>
              <a:t>In most cases staff with relevant experience of investigations or specialist knowledge of the subject matter will carry out the investigation. The investigator(s) may make recommendations for change to enable the school to minimise the risk of future concerns. </a:t>
            </a:r>
          </a:p>
          <a:p>
            <a:r>
              <a:rPr lang="en-GB" sz="2000" dirty="0"/>
              <a:t>However, sometimes the need for confidentiality may prevent the school from giving specific details of the investigation.</a:t>
            </a:r>
          </a:p>
          <a:p>
            <a:endParaRPr lang="en-GB" dirty="0"/>
          </a:p>
        </p:txBody>
      </p:sp>
    </p:spTree>
    <p:extLst>
      <p:ext uri="{BB962C8B-B14F-4D97-AF65-F5344CB8AC3E}">
        <p14:creationId xmlns:p14="http://schemas.microsoft.com/office/powerpoint/2010/main" val="33656860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7316" y="286838"/>
            <a:ext cx="11707450" cy="6649971"/>
          </a:xfrm>
          <a:prstGeom prst="rect">
            <a:avLst/>
          </a:prstGeom>
        </p:spPr>
      </p:pic>
    </p:spTree>
    <p:extLst>
      <p:ext uri="{BB962C8B-B14F-4D97-AF65-F5344CB8AC3E}">
        <p14:creationId xmlns:p14="http://schemas.microsoft.com/office/powerpoint/2010/main" val="308947717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3459</TotalTime>
  <Words>1108</Words>
  <Application>Microsoft Office PowerPoint</Application>
  <PresentationFormat>Widescreen</PresentationFormat>
  <Paragraphs>72</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Trebuchet MS</vt:lpstr>
      <vt:lpstr>Wingdings 3</vt:lpstr>
      <vt:lpstr>Facet</vt:lpstr>
      <vt:lpstr> Safeguarding Twilight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Safer Working Practice</vt:lpstr>
      <vt:lpstr>Underpinning principles – code of conduct </vt:lpstr>
      <vt:lpstr>Whistleblowing </vt:lpstr>
      <vt:lpstr>Whistleblowing Policy – Leeds Model Policy</vt:lpstr>
      <vt:lpstr> Concerns to be reported under this policy may relate to something which involves an issue in the  public interest and which you have reasonable belief to be true, for example where: </vt:lpstr>
      <vt:lpstr>Who to report to?</vt:lpstr>
      <vt:lpstr>How will school respond?</vt:lpstr>
      <vt:lpstr>Pupil Whistleblowing</vt:lpstr>
      <vt:lpstr>Possible Dangers</vt:lpstr>
      <vt:lpstr> Investigation and outcome </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Safeguarding Twilight</dc:title>
  <dc:creator>L Darley</dc:creator>
  <cp:lastModifiedBy>S Rennison</cp:lastModifiedBy>
  <cp:revision>23</cp:revision>
  <cp:lastPrinted>2022-10-11T08:45:44Z</cp:lastPrinted>
  <dcterms:created xsi:type="dcterms:W3CDTF">2022-10-04T11:21:59Z</dcterms:created>
  <dcterms:modified xsi:type="dcterms:W3CDTF">2024-10-01T16:09:30Z</dcterms:modified>
</cp:coreProperties>
</file>